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0" r:id="rId15"/>
    <p:sldId id="290" r:id="rId16"/>
    <p:sldId id="281" r:id="rId17"/>
    <p:sldId id="282" r:id="rId18"/>
    <p:sldId id="283" r:id="rId19"/>
    <p:sldId id="284" r:id="rId20"/>
    <p:sldId id="285" r:id="rId21"/>
    <p:sldId id="286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88" r:id="rId31"/>
    <p:sldId id="289" r:id="rId32"/>
    <p:sldId id="299" r:id="rId33"/>
    <p:sldId id="300" r:id="rId34"/>
    <p:sldId id="26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1" autoAdjust="0"/>
    <p:restoredTop sz="94641" autoAdjust="0"/>
  </p:normalViewPr>
  <p:slideViewPr>
    <p:cSldViewPr snapToGrid="0">
      <p:cViewPr varScale="1">
        <p:scale>
          <a:sx n="92" d="100"/>
          <a:sy n="92" d="100"/>
        </p:scale>
        <p:origin x="1086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5B25-9898-4697-826D-941C66D0753F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180F-AECA-4231-B267-B0CBA1D8055B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52F4-DAC7-4E5E-B01F-B7406E72FE9C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5503-C0A3-41E5-B608-6384BC5C6759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775E-6B8E-413C-9727-A3E9FED78615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55EC-4982-477A-85CC-BAE0D642E28B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CAFE4-F5E0-4779-92DF-3C12F046E58C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E627-CDDA-43A2-AFAD-112B986808BE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E548-5C2A-46B4-9447-38D4BA044AD6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3BB-9EE5-4AA7-B811-B569976B562D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D14CE-6B02-4077-A009-E7D8BAB794D4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18D1-7DB5-4C57-B349-800EC756D9D0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7FEC-B8E0-4FAB-8E14-EA53D1D44C13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8F86-77E8-466D-A1C1-82E05D5D4658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4673-0294-49AD-BFA0-EF653764A419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1C24-D5BD-473A-B4FE-34F1728588B0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00A1-8441-4278-9A53-84F07F72ACDB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5B4B74-B54F-4498-B88A-4F7608B3CD11}" type="datetime1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915" y="1445347"/>
            <a:ext cx="9528168" cy="180604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Pseudepigrapha Detection using Neural Imposters</a:t>
            </a:r>
            <a:endParaRPr lang="ru-RU" sz="5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8B66F6-A25B-E40E-23CB-95424A000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80" y="127636"/>
            <a:ext cx="3209237" cy="778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6BCB4E1-6E25-28B7-0F65-61BF513B717A}"/>
              </a:ext>
            </a:extLst>
          </p:cNvPr>
          <p:cNvSpPr txBox="1">
            <a:spLocks/>
          </p:cNvSpPr>
          <p:nvPr/>
        </p:nvSpPr>
        <p:spPr>
          <a:xfrm>
            <a:off x="788894" y="3967562"/>
            <a:ext cx="10614211" cy="982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Capstone Project Phase A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23-1-R-21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16820D9-80F8-2BB8-8572-F3A843A35AB2}"/>
              </a:ext>
            </a:extLst>
          </p:cNvPr>
          <p:cNvSpPr txBox="1">
            <a:spLocks/>
          </p:cNvSpPr>
          <p:nvPr/>
        </p:nvSpPr>
        <p:spPr>
          <a:xfrm>
            <a:off x="788893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Students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Asaf Davidovitch 314863945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Eliyahu Arnson 330319294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C127A06-3EA6-6ADB-B391-1FE973BB096D}"/>
              </a:ext>
            </a:extLst>
          </p:cNvPr>
          <p:cNvSpPr txBox="1">
            <a:spLocks/>
          </p:cNvSpPr>
          <p:nvPr/>
        </p:nvSpPr>
        <p:spPr>
          <a:xfrm>
            <a:off x="6095999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Supervisors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Dr. Renata Avros</a:t>
            </a:r>
            <a:endParaRPr lang="he-IL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Prof. Zeev Volkovich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BF7F87-BBE0-DBDE-107A-06CA35E7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</a:t>
            </a:fld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058BF-C7AC-100A-4756-9360E4876759}"/>
              </a:ext>
            </a:extLst>
          </p:cNvPr>
          <p:cNvCxnSpPr>
            <a:cxnSpLocks/>
          </p:cNvCxnSpPr>
          <p:nvPr/>
        </p:nvCxnSpPr>
        <p:spPr>
          <a:xfrm>
            <a:off x="1474695" y="3429000"/>
            <a:ext cx="92426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Pre-Processing &amp; Tokenization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83765"/>
            <a:ext cx="10996054" cy="1516989"/>
          </a:xfrm>
        </p:spPr>
        <p:txBody>
          <a:bodyPr>
            <a:normAutofit/>
          </a:bodyPr>
          <a:lstStyle/>
          <a:p>
            <a:r>
              <a:rPr lang="en-US" sz="2800" b="1" dirty="0"/>
              <a:t>The purpose of Pre-Processing stage is to prepare the text for the model in order to receive quality and accurate results. Remove unwanted characters and lower case all the letters.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FE7009-BE0D-353B-CD63-44BD7981A50A}"/>
              </a:ext>
            </a:extLst>
          </p:cNvPr>
          <p:cNvSpPr txBox="1">
            <a:spLocks/>
          </p:cNvSpPr>
          <p:nvPr/>
        </p:nvSpPr>
        <p:spPr>
          <a:xfrm>
            <a:off x="646111" y="3453940"/>
            <a:ext cx="10248995" cy="295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/>
              <a:t>The purpose of Tokenization is to prepare the format of the text for the embedding model. Divide text into batches and chunks.</a:t>
            </a:r>
          </a:p>
          <a:p>
            <a:pPr marL="0" indent="0">
              <a:buFont typeface="Wingdings 3" charset="2"/>
              <a:buNone/>
            </a:pPr>
            <a:endParaRPr lang="en-US" sz="2800" b="1" dirty="0"/>
          </a:p>
          <a:p>
            <a:r>
              <a:rPr lang="en-US" sz="2800" b="1" dirty="0"/>
              <a:t>Each chunk is given a representing vector for the embedding model.</a:t>
            </a:r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74699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Embedding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70" y="1521012"/>
            <a:ext cx="10269912" cy="4957482"/>
          </a:xfrm>
        </p:spPr>
        <p:txBody>
          <a:bodyPr>
            <a:normAutofit/>
          </a:bodyPr>
          <a:lstStyle/>
          <a:p>
            <a:pPr>
              <a:lnSpc>
                <a:spcPts val="3500"/>
              </a:lnSpc>
            </a:pPr>
            <a:r>
              <a:rPr lang="en-US" sz="2800" b="1" dirty="0"/>
              <a:t>BERT, developed by Google, is an embedding model known for highly contextual understanding of texts.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The goal of embedding is to translate the text into a format that can be used in the neural network.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Each word is represented by a vector of values. This representation holds contextual understanding of each word and its relation to other words.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965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Model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12</a:t>
            </a:fld>
            <a:endParaRPr lang="en-US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083CC-B07D-4200-2B92-AD8D76584EF8}"/>
              </a:ext>
            </a:extLst>
          </p:cNvPr>
          <p:cNvGrpSpPr/>
          <p:nvPr/>
        </p:nvGrpSpPr>
        <p:grpSpPr>
          <a:xfrm>
            <a:off x="1765222" y="1407916"/>
            <a:ext cx="8661556" cy="4997366"/>
            <a:chOff x="1766283" y="933101"/>
            <a:chExt cx="8660841" cy="499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E18B60-5E7F-ADD1-E204-F2DC89D5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283" y="933101"/>
              <a:ext cx="8659433" cy="49917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A19F01-845A-59BD-B1C7-E9983C5B2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6283" y="5339422"/>
              <a:ext cx="752580" cy="590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4E25F8-9DCE-BF6D-759F-BE790E1D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4544" y="5336988"/>
              <a:ext cx="752580" cy="590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53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21013"/>
            <a:ext cx="10111536" cy="4933575"/>
          </a:xfrm>
        </p:spPr>
        <p:txBody>
          <a:bodyPr>
            <a:normAutofit/>
          </a:bodyPr>
          <a:lstStyle/>
          <a:p>
            <a:r>
              <a:rPr lang="en-US" sz="2800" b="1" dirty="0"/>
              <a:t>The BERT embedding model used in this project is a pre-trained transformer model. </a:t>
            </a:r>
          </a:p>
          <a:p>
            <a:endParaRPr lang="en-US" sz="2800" b="1" dirty="0"/>
          </a:p>
          <a:p>
            <a:r>
              <a:rPr lang="en-US" sz="2800" b="1" dirty="0"/>
              <a:t>Post-Training is the process of taking a pre-trained neural network and fine-tuning its weights to adjust for a specific task.</a:t>
            </a:r>
          </a:p>
          <a:p>
            <a:endParaRPr lang="en-US" sz="2800" b="1" dirty="0"/>
          </a:p>
          <a:p>
            <a:r>
              <a:rPr lang="en-US" sz="2800" b="1" dirty="0"/>
              <a:t>Our post-training is adding an additional layer to the pre-trained network and training it for 3 epochs.</a:t>
            </a:r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0290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0368"/>
          </a:xfrm>
        </p:spPr>
        <p:txBody>
          <a:bodyPr/>
          <a:lstStyle/>
          <a:p>
            <a:r>
              <a:rPr lang="en-US" b="1" dirty="0"/>
              <a:t>ConvBiLSTM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31094"/>
            <a:ext cx="7696980" cy="508923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ConvBiLSTM is an algorithm built from two main components, CNN and Bidirectional-LSTM. The goal of the neural network is for classification.</a:t>
            </a:r>
          </a:p>
          <a:p>
            <a:endParaRPr lang="en-US" sz="2800" b="1" dirty="0"/>
          </a:p>
          <a:p>
            <a:r>
              <a:rPr lang="en-US" sz="2800" b="1" dirty="0"/>
              <a:t>CNN – Extracts character features from each chunk.</a:t>
            </a:r>
          </a:p>
          <a:p>
            <a:endParaRPr lang="en-US" sz="2800" b="1" dirty="0"/>
          </a:p>
          <a:p>
            <a:r>
              <a:rPr lang="en-US" sz="2800" b="1" dirty="0"/>
              <a:t>Bidirectional-LSTM – An LSTM model that works in both directions to calculate the signal value for each word chunk.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14</a:t>
            </a:fld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1297B-4113-2253-EF81-F18920C0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797" y="1263086"/>
            <a:ext cx="2700977" cy="226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1CD54-E80E-3BF8-E85C-2B5E22D97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797" y="3597965"/>
            <a:ext cx="2723998" cy="30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Calculating Batch Signals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8" y="1556871"/>
            <a:ext cx="10066712" cy="4634753"/>
          </a:xfrm>
        </p:spPr>
        <p:txBody>
          <a:bodyPr>
            <a:normAutofit/>
          </a:bodyPr>
          <a:lstStyle/>
          <a:p>
            <a:r>
              <a:rPr lang="en-US" sz="2800" b="1" dirty="0"/>
              <a:t>Each chunk is inputted into the Convolutional Bidirectional LSTM and receives a value 0 or 1.</a:t>
            </a:r>
          </a:p>
          <a:p>
            <a:endParaRPr lang="en-US" sz="2800" b="1" dirty="0"/>
          </a:p>
          <a:p>
            <a:r>
              <a:rPr lang="en-US" sz="2800" b="1" dirty="0"/>
              <a:t>The average signal is calculated for all the chunks in a batch.</a:t>
            </a:r>
          </a:p>
          <a:p>
            <a:endParaRPr lang="en-US" sz="2800" b="1" dirty="0"/>
          </a:p>
          <a:p>
            <a:r>
              <a:rPr lang="en-US" sz="2800" b="1" dirty="0"/>
              <a:t>The values are saved in a matrix for the DTW stage.</a:t>
            </a: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853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DTW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00" y="1395507"/>
            <a:ext cx="10329676" cy="4551081"/>
          </a:xfrm>
        </p:spPr>
        <p:txBody>
          <a:bodyPr>
            <a:normAutofit/>
          </a:bodyPr>
          <a:lstStyle/>
          <a:p>
            <a:r>
              <a:rPr lang="en-US" sz="2800" b="1" dirty="0"/>
              <a:t>Dynamic Time Warping in short, DTW, is used to compare temporal sequences that are not synced up perfectly. </a:t>
            </a:r>
          </a:p>
          <a:p>
            <a:endParaRPr lang="en-US" sz="2800" b="1" dirty="0"/>
          </a:p>
          <a:p>
            <a:r>
              <a:rPr lang="en-US" sz="2800" b="1" dirty="0"/>
              <a:t>This method allows for capturing the optimal matching of sequences under comparison. DTW is used to calculate distances between two sequences. </a:t>
            </a:r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14B1BE-1936-2942-AD74-5231A03F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538" y="4648467"/>
            <a:ext cx="5761383" cy="189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17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Isolated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17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67224"/>
            <a:ext cx="6914124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This process finds anomalies in given data set.</a:t>
            </a:r>
          </a:p>
          <a:p>
            <a:endParaRPr lang="en-US" sz="2800" b="1" dirty="0"/>
          </a:p>
          <a:p>
            <a:r>
              <a:rPr lang="en-US" sz="2800" b="1" dirty="0"/>
              <a:t>This algorithm is performed 1000 times on the DTW matrix.</a:t>
            </a:r>
          </a:p>
          <a:p>
            <a:endParaRPr lang="en-US" sz="2800" b="1" dirty="0"/>
          </a:p>
          <a:p>
            <a:r>
              <a:rPr lang="en-US" sz="2800" b="1" dirty="0"/>
              <a:t>The result of this stage clusters the data from the DTW matrix.</a:t>
            </a:r>
            <a:endParaRPr lang="LID4096" sz="2800" b="1" dirty="0"/>
          </a:p>
        </p:txBody>
      </p:sp>
      <p:pic>
        <p:nvPicPr>
          <p:cNvPr id="1030" name="Picture 6" descr="isolation-tree">
            <a:extLst>
              <a:ext uri="{FF2B5EF4-FFF2-40B4-BE49-F238E27FC236}">
                <a16:creationId xmlns:a16="http://schemas.microsoft.com/office/drawing/2014/main" id="{24A69F42-E1AF-96B7-9C3B-4A2BBEE11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878" y="2910882"/>
            <a:ext cx="4157840" cy="2479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6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Project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18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467224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 – Finding compatible resources</a:t>
            </a:r>
          </a:p>
          <a:p>
            <a:endParaRPr lang="en-US" sz="2800" b="1" dirty="0"/>
          </a:p>
          <a:p>
            <a:r>
              <a:rPr lang="en-US" sz="2800" b="1" dirty="0"/>
              <a:t>Post-Training BERT – Research &amp; testing</a:t>
            </a:r>
          </a:p>
          <a:p>
            <a:endParaRPr lang="en-US" sz="2800" b="1" dirty="0"/>
          </a:p>
          <a:p>
            <a:r>
              <a:rPr lang="en-US" sz="2800" b="1" dirty="0"/>
              <a:t>Verifying Correctness – Various unit tests &amp; comparing results</a:t>
            </a:r>
          </a:p>
          <a:p>
            <a:endParaRPr lang="en-US" sz="2800" b="1" dirty="0"/>
          </a:p>
          <a:p>
            <a:r>
              <a:rPr lang="en-US" sz="2800" b="1" dirty="0"/>
              <a:t>Acquiring data sets – Find source of consistent and reliable data sets.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153902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Results Comparison BERT – Word2Vec</a:t>
            </a:r>
            <a:br>
              <a:rPr lang="en-US" sz="4400" b="1" dirty="0"/>
            </a:b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19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Same final partition outputted by the algorithm when using Word2Vec model and BERT model.</a:t>
            </a:r>
          </a:p>
          <a:p>
            <a:endParaRPr lang="en-US" sz="2800" b="1" dirty="0"/>
          </a:p>
          <a:p>
            <a:r>
              <a:rPr lang="en-US" sz="2800" b="1" dirty="0"/>
              <a:t>In each iteration the ConvBiLSTM’ s accuracy results were similar, but BERT had a better accuracy of about 0.01.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302412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820993"/>
          </a:xfrm>
        </p:spPr>
        <p:txBody>
          <a:bodyPr>
            <a:normAutofit/>
          </a:bodyPr>
          <a:lstStyle/>
          <a:p>
            <a:r>
              <a:rPr lang="en-US" b="1" dirty="0"/>
              <a:t>Contents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9AFB24-39DB-6722-D130-3F60D72B7EEB}"/>
              </a:ext>
            </a:extLst>
          </p:cNvPr>
          <p:cNvSpPr txBox="1">
            <a:spLocks/>
          </p:cNvSpPr>
          <p:nvPr/>
        </p:nvSpPr>
        <p:spPr>
          <a:xfrm>
            <a:off x="650667" y="1708284"/>
            <a:ext cx="4802031" cy="47990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Target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Goals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Algorithm</a:t>
            </a:r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Challenges &amp;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Results Comparison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EF3F2-28EF-4FAA-067E-E2DD4F3A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Is BERT necessary?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20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Larger total time complexity than Word2Vec model.</a:t>
            </a:r>
          </a:p>
          <a:p>
            <a:endParaRPr lang="en-US" sz="2800" b="1" dirty="0"/>
          </a:p>
          <a:p>
            <a:r>
              <a:rPr lang="en-US" sz="2800" b="1" dirty="0"/>
              <a:t>Larger space needed compared to the Word2Vec model.</a:t>
            </a:r>
          </a:p>
          <a:p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Fine tuned BERT performance didn’t get much better results.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352742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Fine Tuning Word2Vec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Build the model vocabulary once again, using the imposters set and the test set.</a:t>
            </a:r>
          </a:p>
          <a:p>
            <a:endParaRPr lang="en-US" sz="2800" b="1" dirty="0"/>
          </a:p>
          <a:p>
            <a:r>
              <a:rPr lang="en-US" sz="2800" b="1" dirty="0"/>
              <a:t>Train the model on the new vocabulary for 10 epochs.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100795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22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266215"/>
            <a:ext cx="10607583" cy="3593048"/>
          </a:xfrm>
        </p:spPr>
        <p:txBody>
          <a:bodyPr>
            <a:normAutofit/>
          </a:bodyPr>
          <a:lstStyle/>
          <a:p>
            <a:r>
              <a:rPr lang="en-US" sz="2800" b="1" dirty="0"/>
              <a:t>Better results – ConvBiLSTM results in the first iteration: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17DAA-D9D0-EF4F-4012-5622FCA7C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86" y="3686305"/>
            <a:ext cx="10750627" cy="161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3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23</a:t>
            </a:fld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F114AE-422B-563A-C877-363114F23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476869"/>
            <a:ext cx="4804861" cy="3698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91761-8DFD-0946-C339-65A5A1BA7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784" y="2476869"/>
            <a:ext cx="5818121" cy="3698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48E46A-3E88-0703-D662-A7196824B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302" y="2019605"/>
            <a:ext cx="2886478" cy="45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57937-2163-5536-9F80-D168F27B3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131" y="2076763"/>
            <a:ext cx="2505425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9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24</a:t>
            </a:fld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48E46A-3E88-0703-D662-A7196824B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302" y="2019605"/>
            <a:ext cx="2886478" cy="45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57937-2163-5536-9F80-D168F27B3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671" y="2076763"/>
            <a:ext cx="2505425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49E3D-29FC-30B7-0D0C-654C79079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474" y="2476869"/>
            <a:ext cx="5292492" cy="384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E50CC-CF62-07E6-1011-4BE9EBA02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76" y="2476869"/>
            <a:ext cx="4917929" cy="38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3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Conclusion</a:t>
            </a:r>
            <a:endParaRPr lang="en-US" sz="4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25</a:t>
            </a:fld>
            <a:endParaRPr lang="en-US" b="1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500CAA3-8424-ACF8-7C59-6F2AC830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400" b="1" dirty="0"/>
              <a:t>Using BERT for embedding improves the algorithm’s clustering prediction.</a:t>
            </a:r>
          </a:p>
          <a:p>
            <a:endParaRPr lang="en-US" sz="2400" b="1" dirty="0"/>
          </a:p>
          <a:p>
            <a:r>
              <a:rPr lang="en-US" sz="2400" b="1" dirty="0"/>
              <a:t>Using Fine tuning on the Word2Vec model also improves the algorithm’s clustering prediction.</a:t>
            </a:r>
          </a:p>
          <a:p>
            <a:endParaRPr lang="en-US" sz="2400" b="1" dirty="0"/>
          </a:p>
          <a:p>
            <a:r>
              <a:rPr lang="en-US" sz="2400" b="1" dirty="0"/>
              <a:t>We conclude that for this specific algorithm there is no need to use a big model such as BERT.</a:t>
            </a:r>
          </a:p>
          <a:p>
            <a:pPr marL="0" indent="0">
              <a:buNone/>
            </a:pPr>
            <a:endParaRPr lang="en-US" sz="2400" b="1" dirty="0"/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744040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Project_Video">
            <a:hlinkClick r:id="" action="ppaction://media"/>
            <a:extLst>
              <a:ext uri="{FF2B5EF4-FFF2-40B4-BE49-F238E27FC236}">
                <a16:creationId xmlns:a16="http://schemas.microsoft.com/office/drawing/2014/main" id="{2F401103-8CF2-30FD-BB36-7A74F66647B6}"/>
              </a:ext>
            </a:extLst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929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27</a:t>
            </a:fld>
            <a:endParaRPr lang="en-US" b="1" dirty="0"/>
          </a:p>
        </p:txBody>
      </p:sp>
      <p:pic>
        <p:nvPicPr>
          <p:cNvPr id="5" name="Picture 4" descr="A screenshot of a login box&#10;&#10;Description automatically generated with medium confidence">
            <a:extLst>
              <a:ext uri="{FF2B5EF4-FFF2-40B4-BE49-F238E27FC236}">
                <a16:creationId xmlns:a16="http://schemas.microsoft.com/office/drawing/2014/main" id="{5A14CEDF-E33F-655E-3186-24923A9A1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34" y="2327030"/>
            <a:ext cx="5314205" cy="3062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2C8D2A-1440-709E-A3C1-F3DE5C421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030" y="2327030"/>
            <a:ext cx="5314205" cy="3062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19004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28</a:t>
            </a:fld>
            <a:endParaRPr lang="en-US" b="1" dirty="0"/>
          </a:p>
        </p:txBody>
      </p:sp>
      <p:pic>
        <p:nvPicPr>
          <p:cNvPr id="8" name="Picture 7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50058CBF-39AA-A020-A886-92D01BC4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38" y="2327030"/>
            <a:ext cx="5314203" cy="30627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diagram of cluster plot&#10;&#10;Description automatically generated with low confidence">
            <a:extLst>
              <a:ext uri="{FF2B5EF4-FFF2-40B4-BE49-F238E27FC236}">
                <a16:creationId xmlns:a16="http://schemas.microsoft.com/office/drawing/2014/main" id="{8A9E7D26-14D1-3AF0-8169-BC65FAE3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47" y="2327030"/>
            <a:ext cx="5314204" cy="30627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2904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/>
              <a:t>Testing plan - GUI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8197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Pseudepigrapha is falsely attributed works whose claimed author is not the true author.</a:t>
            </a:r>
          </a:p>
          <a:p>
            <a:endParaRPr lang="en-US" sz="2800" b="1" dirty="0"/>
          </a:p>
          <a:p>
            <a:r>
              <a:rPr lang="en-US" sz="2800" b="1" dirty="0"/>
              <a:t>Pseudepigrapha detection is a daily problem in many fields. </a:t>
            </a:r>
          </a:p>
          <a:p>
            <a:endParaRPr lang="en-US" sz="2800" b="1" dirty="0"/>
          </a:p>
          <a:p>
            <a:r>
              <a:rPr lang="en-US" sz="2800" b="1" dirty="0"/>
              <a:t>True authorship verification is an up-and-coming topic with increasing importance.</a:t>
            </a:r>
          </a:p>
          <a:p>
            <a:pPr marL="0" indent="0">
              <a:buNone/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6997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0121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  <a:endParaRPr lang="ru-RU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99C14-7036-BB59-8709-16FC08B4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Pseudepigrapha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Identifying unknown authorship &amp; anonymous texts</a:t>
            </a:r>
          </a:p>
          <a:p>
            <a:endParaRPr lang="en-US" sz="2800" b="1" dirty="0"/>
          </a:p>
          <a:p>
            <a:r>
              <a:rPr lang="en-US" sz="2800" b="1" dirty="0"/>
              <a:t>Electronic texts, articles, social media posts</a:t>
            </a:r>
          </a:p>
          <a:p>
            <a:endParaRPr lang="en-US" sz="2800" b="1" dirty="0"/>
          </a:p>
          <a:p>
            <a:r>
              <a:rPr lang="en-US" sz="2800" b="1" dirty="0"/>
              <a:t>Copy Right detection of stolen works</a:t>
            </a:r>
          </a:p>
          <a:p>
            <a:endParaRPr lang="en-US" sz="2800" b="1" dirty="0"/>
          </a:p>
          <a:p>
            <a:r>
              <a:rPr lang="en-US" sz="2800" b="1" dirty="0"/>
              <a:t>Legal &amp; Criminal Investigation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712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837592"/>
            <a:ext cx="10375729" cy="318281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dirty="0"/>
              <a:t>Research: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Understanding key components of the algorithm. 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Comparing methods for the Embedding stage.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Learning the connections between the different components.</a:t>
            </a:r>
          </a:p>
          <a:p>
            <a:pPr>
              <a:lnSpc>
                <a:spcPct val="120000"/>
              </a:lnSpc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408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431235"/>
            <a:ext cx="10375729" cy="2630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Project Book: </a:t>
            </a:r>
          </a:p>
          <a:p>
            <a:pPr lvl="1"/>
            <a:r>
              <a:rPr lang="en-US" sz="2600" b="1" dirty="0"/>
              <a:t>Building a project plan and phases.</a:t>
            </a:r>
          </a:p>
          <a:p>
            <a:pPr lvl="1"/>
            <a:r>
              <a:rPr lang="en-US" sz="2600" b="1" dirty="0"/>
              <a:t>Detailed description of the background concepts relating to the project.</a:t>
            </a:r>
          </a:p>
          <a:p>
            <a:pPr lvl="1"/>
            <a:r>
              <a:rPr lang="en-US" sz="2600" b="1" dirty="0"/>
              <a:t>Designing the diagram of the model in use.</a:t>
            </a:r>
          </a:p>
          <a:p>
            <a:pPr lvl="1"/>
            <a:endParaRPr lang="en-US" sz="26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4435B-84EA-BB2B-5358-561C91C657DE}"/>
              </a:ext>
            </a:extLst>
          </p:cNvPr>
          <p:cNvSpPr txBox="1">
            <a:spLocks/>
          </p:cNvSpPr>
          <p:nvPr/>
        </p:nvSpPr>
        <p:spPr>
          <a:xfrm>
            <a:off x="815009" y="4287793"/>
            <a:ext cx="10375729" cy="2117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buFont typeface="Wingdings 3" charset="2"/>
              <a:buNone/>
            </a:pPr>
            <a:r>
              <a:rPr lang="en-US" sz="2800" b="1" dirty="0"/>
              <a:t>Implementation: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Perform Post-Training on BERT model.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Implement a BERT transformer embedding model.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852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16737"/>
            <a:ext cx="10544628" cy="5352288"/>
          </a:xfrm>
        </p:spPr>
        <p:txBody>
          <a:bodyPr>
            <a:normAutofit/>
          </a:bodyPr>
          <a:lstStyle/>
          <a:p>
            <a:pPr lvl="1">
              <a:lnSpc>
                <a:spcPts val="4000"/>
              </a:lnSpc>
            </a:pPr>
            <a:r>
              <a:rPr lang="en-US" sz="2800" b="1" dirty="0"/>
              <a:t>The project target is on improving an existing algorithm of pseudepigrapha detection, more specifically improving the embedding stage.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embedding stage is switched from Word2Vec embedding to a newer technique, BERT transformer.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main benefit of this project is the application of the transformer methodology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>
              <a:lnSpc>
                <a:spcPts val="4000"/>
              </a:lnSpc>
            </a:pPr>
            <a:endParaRPr lang="en-US" sz="3200" b="1" dirty="0"/>
          </a:p>
          <a:p>
            <a:pPr>
              <a:lnSpc>
                <a:spcPts val="4000"/>
              </a:lnSpc>
            </a:pP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81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8</a:t>
            </a:fld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F99A1-63EF-1BAB-3C46-879163B605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05" y="1307969"/>
            <a:ext cx="9478790" cy="5321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80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7383-D6FB-F62B-0ED0-09433D2C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2034"/>
          </a:xfrm>
        </p:spPr>
        <p:txBody>
          <a:bodyPr/>
          <a:lstStyle/>
          <a:p>
            <a:r>
              <a:rPr lang="en-US" b="1" dirty="0"/>
              <a:t>Algorithm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324E-AD99-25B7-117B-486F744D5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66" y="1631576"/>
            <a:ext cx="9278888" cy="4912659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Pre-Processing</a:t>
            </a:r>
          </a:p>
          <a:p>
            <a:r>
              <a:rPr lang="en-US" sz="2800" b="1" dirty="0"/>
              <a:t>Tokenization</a:t>
            </a:r>
          </a:p>
          <a:p>
            <a:r>
              <a:rPr lang="en-US" sz="2800" b="1" dirty="0"/>
              <a:t>Post-Training</a:t>
            </a:r>
          </a:p>
          <a:p>
            <a:r>
              <a:rPr lang="en-US" sz="2800" b="1" dirty="0"/>
              <a:t>BERT Embedding</a:t>
            </a:r>
          </a:p>
          <a:p>
            <a:r>
              <a:rPr lang="en-US" sz="2800" b="1" dirty="0"/>
              <a:t>ConvBiLSTM</a:t>
            </a:r>
          </a:p>
          <a:p>
            <a:r>
              <a:rPr lang="en-US" sz="2800" b="1" dirty="0"/>
              <a:t>Calculating Batch Signals</a:t>
            </a:r>
          </a:p>
          <a:p>
            <a:r>
              <a:rPr lang="en-US" sz="2800" b="1" dirty="0"/>
              <a:t>DTW Matrix</a:t>
            </a:r>
          </a:p>
          <a:p>
            <a:r>
              <a:rPr lang="en-US" sz="2800" b="1" dirty="0"/>
              <a:t>Isolated Forest</a:t>
            </a:r>
          </a:p>
          <a:p>
            <a:r>
              <a:rPr lang="en-US" sz="2800" b="1" dirty="0"/>
              <a:t>Results Summarization </a:t>
            </a:r>
          </a:p>
          <a:p>
            <a:pPr marL="0" indent="0">
              <a:buNone/>
            </a:pPr>
            <a:endParaRPr lang="en-US" sz="2800" b="1" dirty="0"/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2B0B8-91D1-5361-557A-D0C32BEA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6038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1804</TotalTime>
  <Words>880</Words>
  <Application>Microsoft Office PowerPoint</Application>
  <PresentationFormat>Widescreen</PresentationFormat>
  <Paragraphs>206</Paragraphs>
  <Slides>31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Ion</vt:lpstr>
      <vt:lpstr>Pseudepigrapha Detection using Neural Imposters</vt:lpstr>
      <vt:lpstr>Contents</vt:lpstr>
      <vt:lpstr>Project Background</vt:lpstr>
      <vt:lpstr>Pseudepigrapha Applications</vt:lpstr>
      <vt:lpstr>Project Goals</vt:lpstr>
      <vt:lpstr>Project Goals</vt:lpstr>
      <vt:lpstr>Project Target</vt:lpstr>
      <vt:lpstr>Solution</vt:lpstr>
      <vt:lpstr>Algorithm</vt:lpstr>
      <vt:lpstr>Pre-Processing &amp; Tokenization</vt:lpstr>
      <vt:lpstr>BERT Embedding </vt:lpstr>
      <vt:lpstr>BERT Model </vt:lpstr>
      <vt:lpstr>Post-Training</vt:lpstr>
      <vt:lpstr>ConvBiLSTM</vt:lpstr>
      <vt:lpstr>Calculating Batch Signals </vt:lpstr>
      <vt:lpstr>DTW Matrix</vt:lpstr>
      <vt:lpstr>Isolated Forest</vt:lpstr>
      <vt:lpstr>Project Challenges</vt:lpstr>
      <vt:lpstr>Results Comparison BERT – Word2Vec </vt:lpstr>
      <vt:lpstr>Is BERT necessary?</vt:lpstr>
      <vt:lpstr>Fine Tuning Word2Vec</vt:lpstr>
      <vt:lpstr>Results Comparison Word2Vec – Fine Tuned Word2Vec</vt:lpstr>
      <vt:lpstr>Results Comparison Word2Vec – Fine Tuned Word2Vec</vt:lpstr>
      <vt:lpstr>Results Comparison Word2Vec – Fine Tuned Word2Vec</vt:lpstr>
      <vt:lpstr>Conclusion</vt:lpstr>
      <vt:lpstr>PowerPoint Presentation</vt:lpstr>
      <vt:lpstr>GUI</vt:lpstr>
      <vt:lpstr>GUI</vt:lpstr>
      <vt:lpstr>Testing plan - GUI</vt:lpstr>
      <vt:lpstr>UML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</dc:title>
  <dc:creator>Eliyahu Arnson</dc:creator>
  <cp:lastModifiedBy>אסף דוידוביץ</cp:lastModifiedBy>
  <cp:revision>138</cp:revision>
  <dcterms:created xsi:type="dcterms:W3CDTF">2023-01-15T16:28:46Z</dcterms:created>
  <dcterms:modified xsi:type="dcterms:W3CDTF">2023-06-23T09:12:37Z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